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4"/>
  </p:notesMasterIdLst>
  <p:sldIdLst>
    <p:sldId id="256" r:id="rId2"/>
    <p:sldId id="257" r:id="rId3"/>
    <p:sldId id="263" r:id="rId4"/>
    <p:sldId id="258" r:id="rId5"/>
    <p:sldId id="261" r:id="rId6"/>
    <p:sldId id="279" r:id="rId7"/>
    <p:sldId id="259" r:id="rId8"/>
    <p:sldId id="260" r:id="rId9"/>
    <p:sldId id="262" r:id="rId10"/>
    <p:sldId id="280" r:id="rId11"/>
    <p:sldId id="281" r:id="rId12"/>
    <p:sldId id="284" r:id="rId13"/>
    <p:sldId id="282" r:id="rId14"/>
    <p:sldId id="283" r:id="rId15"/>
    <p:sldId id="264" r:id="rId16"/>
    <p:sldId id="271" r:id="rId17"/>
    <p:sldId id="285" r:id="rId18"/>
    <p:sldId id="265" r:id="rId19"/>
    <p:sldId id="278" r:id="rId20"/>
    <p:sldId id="277" r:id="rId21"/>
    <p:sldId id="266" r:id="rId22"/>
    <p:sldId id="272" r:id="rId23"/>
    <p:sldId id="286" r:id="rId24"/>
    <p:sldId id="267" r:id="rId25"/>
    <p:sldId id="268" r:id="rId26"/>
    <p:sldId id="273" r:id="rId27"/>
    <p:sldId id="287" r:id="rId28"/>
    <p:sldId id="269" r:id="rId29"/>
    <p:sldId id="274" r:id="rId30"/>
    <p:sldId id="275" r:id="rId31"/>
    <p:sldId id="288" r:id="rId32"/>
    <p:sldId id="276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allowPng="1" relyOnVml="1" encoding="windows-1252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378" autoAdjust="0"/>
    <p:restoredTop sz="94667" autoAdjust="0"/>
  </p:normalViewPr>
  <p:slideViewPr>
    <p:cSldViewPr>
      <p:cViewPr varScale="1">
        <p:scale>
          <a:sx n="75" d="100"/>
          <a:sy n="75" d="100"/>
        </p:scale>
        <p:origin x="-99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87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8D6661-4F4A-4593-8898-D03C53AB061F}" type="datetimeFigureOut">
              <a:rPr lang="en-US" smtClean="0"/>
              <a:pPr/>
              <a:t>10/24/2008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D5CBE6-8197-40C4-ADA6-E5D4C63FE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57B97C-E448-4B3B-942D-EDDFC69CC4B6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CBADE-5215-484E-ACA5-C2605725ED7C}" type="datetimeFigureOut">
              <a:rPr lang="en-US" smtClean="0"/>
              <a:pPr/>
              <a:t>10/24/2008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61946-7366-4E70-AFF5-8466E1AADC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CBADE-5215-484E-ACA5-C2605725ED7C}" type="datetimeFigureOut">
              <a:rPr lang="en-US" smtClean="0"/>
              <a:pPr/>
              <a:t>10/24/2008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61946-7366-4E70-AFF5-8466E1AADC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CBADE-5215-484E-ACA5-C2605725ED7C}" type="datetimeFigureOut">
              <a:rPr lang="en-US" smtClean="0"/>
              <a:pPr/>
              <a:t>10/24/2008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61946-7366-4E70-AFF5-8466E1AADC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CBADE-5215-484E-ACA5-C2605725ED7C}" type="datetimeFigureOut">
              <a:rPr lang="en-US" smtClean="0"/>
              <a:pPr/>
              <a:t>10/24/2008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61946-7366-4E70-AFF5-8466E1AADC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5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CBADE-5215-484E-ACA5-C2605725ED7C}" type="datetimeFigureOut">
              <a:rPr lang="en-US" smtClean="0"/>
              <a:pPr/>
              <a:t>10/24/2008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61946-7366-4E70-AFF5-8466E1AADC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CBADE-5215-484E-ACA5-C2605725ED7C}" type="datetimeFigureOut">
              <a:rPr lang="en-US" smtClean="0"/>
              <a:pPr/>
              <a:t>10/24/2008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61946-7366-4E70-AFF5-8466E1AADC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185975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1" y="2514601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514601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CBADE-5215-484E-ACA5-C2605725ED7C}" type="datetimeFigureOut">
              <a:rPr lang="en-US" smtClean="0"/>
              <a:pPr/>
              <a:t>10/24/2008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61946-7366-4E70-AFF5-8466E1AADC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CBADE-5215-484E-ACA5-C2605725ED7C}" type="datetimeFigureOut">
              <a:rPr lang="en-US" smtClean="0"/>
              <a:pPr/>
              <a:t>10/24/2008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61946-7366-4E70-AFF5-8466E1AADC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CBADE-5215-484E-ACA5-C2605725ED7C}" type="datetimeFigureOut">
              <a:rPr lang="en-US" smtClean="0"/>
              <a:pPr/>
              <a:t>10/24/2008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61946-7366-4E70-AFF5-8466E1AADC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1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CBADE-5215-484E-ACA5-C2605725ED7C}" type="datetimeFigureOut">
              <a:rPr lang="en-US" smtClean="0"/>
              <a:pPr/>
              <a:t>10/24/2008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61946-7366-4E70-AFF5-8466E1AADC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5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7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CBADE-5215-484E-ACA5-C2605725ED7C}" type="datetimeFigureOut">
              <a:rPr lang="en-US" smtClean="0"/>
              <a:pPr/>
              <a:t>10/24/2008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1"/>
            <a:ext cx="609600" cy="365125"/>
          </a:xfrm>
        </p:spPr>
        <p:txBody>
          <a:bodyPr/>
          <a:lstStyle/>
          <a:p>
            <a:fld id="{73C61946-7366-4E70-AFF5-8466E1AADCD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6" y="5816601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1" y="6219826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6" y="-7144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1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43CBADE-5215-484E-ACA5-C2605725ED7C}" type="datetimeFigureOut">
              <a:rPr lang="en-US" smtClean="0"/>
              <a:pPr/>
              <a:t>10/24/2008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1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1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C61946-7366-4E70-AFF5-8466E1AADCD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Denny\Documents\Speaking%20Engagements\2008.10.25%20SoCal%20Code%20Camp%20(USC)\pyramid_federation_basic_query.txt" TargetMode="External"/><Relationship Id="rId2" Type="http://schemas.openxmlformats.org/officeDocument/2006/relationships/hyperlink" Target="file:///C:\Users\Denny\Documents\Speaking%20Engagements\2008.10.25%20SoCal%20Code%20Camp%20(USC)\pyramid_federation_view.txt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Denny\Documents\Speaking%20Engagements\2008.10.25%20SoCal%20Code%20Camp%20(USC)\pyramid_federation_complex_query.txt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gif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gif"/><Relationship Id="rId2" Type="http://schemas.openxmlformats.org/officeDocument/2006/relationships/image" Target="../media/image2.jpeg"/><Relationship Id="rId16" Type="http://schemas.openxmlformats.org/officeDocument/2006/relationships/image" Target="../media/image16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11" Type="http://schemas.openxmlformats.org/officeDocument/2006/relationships/image" Target="../media/image11.gif"/><Relationship Id="rId5" Type="http://schemas.openxmlformats.org/officeDocument/2006/relationships/image" Target="../media/image5.gif"/><Relationship Id="rId15" Type="http://schemas.openxmlformats.org/officeDocument/2006/relationships/image" Target="../media/image15.jpeg"/><Relationship Id="rId10" Type="http://schemas.openxmlformats.org/officeDocument/2006/relationships/image" Target="../media/image10.gif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Denny\Documents\Speaking%20Engagements\2008.10.25%20SoCal%20Code%20Camp%20(USC)\full_replication_basic_query.txt" TargetMode="External"/><Relationship Id="rId2" Type="http://schemas.openxmlformats.org/officeDocument/2006/relationships/hyperlink" Target="file:///C:\Users\Denny\Documents\Speaking%20Engagements\2008.10.25%20SoCal%20Code%20Camp%20(USC)\full_replication_rederation_view.txt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Denny\Documents\Speaking%20Engagements\2008.10.25%20SoCal%20Code%20Camp%20(USC)\full_replication_complex_query.txt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Scaling that database bigger than ever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Denny Cherry</a:t>
            </a:r>
          </a:p>
          <a:p>
            <a:r>
              <a:rPr lang="en-US" dirty="0" smtClean="0"/>
              <a:t>Senior Database Administrator / Architect</a:t>
            </a:r>
          </a:p>
          <a:p>
            <a:r>
              <a:rPr lang="en-US" dirty="0" smtClean="0"/>
              <a:t>dcherry@awarenesstech.com</a:t>
            </a:r>
          </a:p>
          <a:p>
            <a:r>
              <a:rPr lang="en-US" dirty="0" smtClean="0"/>
              <a:t>Quest Association of SQL Server Experts</a:t>
            </a:r>
          </a:p>
          <a:p>
            <a:r>
              <a:rPr lang="en-US" dirty="0" smtClean="0"/>
              <a:t>MCSA, MCDBA, MCTS, MCITP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Setting up Distributed Views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the Lazy Schema Validation option on linked servers</a:t>
            </a:r>
          </a:p>
          <a:p>
            <a:r>
              <a:rPr lang="en-US" dirty="0" smtClean="0"/>
              <a:t>Tables can not be referenced more than once in the view</a:t>
            </a:r>
          </a:p>
          <a:p>
            <a:r>
              <a:rPr lang="en-US" dirty="0" smtClean="0"/>
              <a:t>Tables can not have indexes created on computed columns</a:t>
            </a:r>
          </a:p>
          <a:p>
            <a:r>
              <a:rPr lang="en-US" dirty="0" smtClean="0"/>
              <a:t>Tables must have Primary Keys on the same columns</a:t>
            </a:r>
          </a:p>
          <a:p>
            <a:r>
              <a:rPr lang="en-US" dirty="0" smtClean="0"/>
              <a:t>Tables must have the same ANSI_PADDING</a:t>
            </a:r>
          </a:p>
          <a:p>
            <a:r>
              <a:rPr lang="en-US" dirty="0" smtClean="0"/>
              <a:t>MSDTC must be setup on all servers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Setting up Distributed Views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 columns must be included in view (SELECT * is acceptable)</a:t>
            </a:r>
          </a:p>
          <a:p>
            <a:r>
              <a:rPr lang="en-US" dirty="0" smtClean="0"/>
              <a:t>Columns can not be referenced more than one</a:t>
            </a:r>
          </a:p>
          <a:p>
            <a:r>
              <a:rPr lang="en-US" dirty="0" smtClean="0"/>
              <a:t>Columns must have the same ordinal position</a:t>
            </a:r>
          </a:p>
          <a:p>
            <a:r>
              <a:rPr lang="en-US" dirty="0" smtClean="0"/>
              <a:t>Columns must be of the same data type between tables</a:t>
            </a:r>
          </a:p>
          <a:p>
            <a:r>
              <a:rPr lang="en-US" dirty="0" err="1" smtClean="0"/>
              <a:t>Smallmoney</a:t>
            </a:r>
            <a:r>
              <a:rPr lang="en-US" dirty="0" smtClean="0"/>
              <a:t> and </a:t>
            </a:r>
            <a:r>
              <a:rPr lang="en-US" dirty="0" err="1" smtClean="0"/>
              <a:t>smalldatetime</a:t>
            </a:r>
            <a:r>
              <a:rPr lang="en-US" dirty="0" smtClean="0"/>
              <a:t> are CAST to money and </a:t>
            </a:r>
            <a:r>
              <a:rPr lang="en-US" dirty="0" err="1" smtClean="0"/>
              <a:t>datetime</a:t>
            </a:r>
            <a:r>
              <a:rPr lang="en-US" dirty="0" smtClean="0"/>
              <a:t> respectively</a:t>
            </a:r>
          </a:p>
          <a:p>
            <a:r>
              <a:rPr lang="en-US" dirty="0" smtClean="0"/>
              <a:t>Linked server references can not loop back to the local instance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Setting Up Distributed Views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INSERT, UPDATE, and DELETE commands to the distributed view require the XACT_ABORT be set to 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Rules for Partitioning Columns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CHECK constraint ranges must not overlap</a:t>
            </a:r>
          </a:p>
          <a:p>
            <a:r>
              <a:rPr lang="en-US" dirty="0" smtClean="0"/>
              <a:t>Only the BETWEEN, IN, AND, OR, &lt;, &gt;, =, &lt;=, &gt;= operators are allowed</a:t>
            </a:r>
          </a:p>
          <a:p>
            <a:r>
              <a:rPr lang="en-US" dirty="0" smtClean="0"/>
              <a:t>MOD (%) operator can not be used within the constraint</a:t>
            </a:r>
          </a:p>
          <a:p>
            <a:r>
              <a:rPr lang="en-US" dirty="0" smtClean="0"/>
              <a:t>Column can not be an IDENTITY column</a:t>
            </a:r>
          </a:p>
          <a:p>
            <a:r>
              <a:rPr lang="en-US" dirty="0" smtClean="0"/>
              <a:t>Column can not have a default value</a:t>
            </a:r>
          </a:p>
          <a:p>
            <a:r>
              <a:rPr lang="en-US" dirty="0" smtClean="0"/>
              <a:t>Column can not be of the timestamp data type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Rules for Partitioning Columns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Column must be in the same ordinal position in each table</a:t>
            </a:r>
          </a:p>
          <a:p>
            <a:r>
              <a:rPr lang="en-US" dirty="0" smtClean="0"/>
              <a:t>Column must be or be part of the Primary Key</a:t>
            </a:r>
          </a:p>
          <a:p>
            <a:r>
              <a:rPr lang="en-US" dirty="0" smtClean="0"/>
              <a:t>Column can not be a computed column</a:t>
            </a:r>
          </a:p>
          <a:p>
            <a:r>
              <a:rPr lang="en-US" dirty="0" smtClean="0"/>
              <a:t>Column can only have a single constraint on it</a:t>
            </a:r>
          </a:p>
          <a:p>
            <a:r>
              <a:rPr lang="en-US" dirty="0" smtClean="0"/>
              <a:t>Column can not be null (See PK Requirement)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Pyramid Federation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Single server that users connect to</a:t>
            </a:r>
          </a:p>
          <a:p>
            <a:r>
              <a:rPr lang="en-US" dirty="0" smtClean="0"/>
              <a:t>Single server with bulk of tables</a:t>
            </a:r>
          </a:p>
          <a:p>
            <a:r>
              <a:rPr lang="en-US" dirty="0" smtClean="0"/>
              <a:t>Federation of servers hosting large table(s)</a:t>
            </a:r>
          </a:p>
          <a:p>
            <a:r>
              <a:rPr lang="en-US" dirty="0" smtClean="0"/>
              <a:t>Good for OLTP and OLAP</a:t>
            </a:r>
          </a:p>
          <a:p>
            <a:r>
              <a:rPr lang="en-US" dirty="0" smtClean="0"/>
              <a:t>No application changes needed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Pyramid Federation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  <a:ln>
            <a:noFill/>
          </a:ln>
        </p:spPr>
        <p:txBody>
          <a:bodyPr/>
          <a:lstStyle/>
          <a:p>
            <a:r>
              <a:rPr lang="en-US" dirty="0" smtClean="0">
                <a:hlinkClick r:id="rId2" action="ppaction://hlinkfile"/>
              </a:rPr>
              <a:t>Federated table is accessed though a single view which looks at all tables.</a:t>
            </a:r>
            <a:endParaRPr lang="en-US" dirty="0" smtClean="0"/>
          </a:p>
          <a:p>
            <a:r>
              <a:rPr lang="en-US" dirty="0" smtClean="0">
                <a:hlinkClick r:id="rId3" action="ppaction://hlinkfile"/>
              </a:rPr>
              <a:t>Basic Query Structure is unchanged</a:t>
            </a:r>
            <a:endParaRPr lang="en-US" dirty="0" smtClean="0"/>
          </a:p>
          <a:p>
            <a:r>
              <a:rPr lang="en-US" dirty="0" smtClean="0">
                <a:hlinkClick r:id="rId4" action="ppaction://hlinkfile"/>
              </a:rPr>
              <a:t>More complex version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Denny\AppData\Local\Microsoft\Windows\Temporary Internet Files\Content.IE5\MZ1V3E5C\MCj0424770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2400" y="2667000"/>
            <a:ext cx="838200" cy="1082140"/>
          </a:xfrm>
          <a:prstGeom prst="rect">
            <a:avLst/>
          </a:prstGeom>
          <a:noFill/>
        </p:spPr>
      </p:pic>
      <p:pic>
        <p:nvPicPr>
          <p:cNvPr id="4" name="Picture 3" descr="C:\Users\Denny\AppData\Local\Microsoft\Windows\Temporary Internet Files\Content.IE5\MZ1V3E5C\MCj0424770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4191000"/>
            <a:ext cx="838200" cy="1082140"/>
          </a:xfrm>
          <a:prstGeom prst="rect">
            <a:avLst/>
          </a:prstGeom>
          <a:noFill/>
        </p:spPr>
      </p:pic>
      <p:pic>
        <p:nvPicPr>
          <p:cNvPr id="5" name="Picture 4" descr="C:\Users\Denny\AppData\Local\Microsoft\Windows\Temporary Internet Files\Content.IE5\MZ1V3E5C\MCj0424770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2400" y="4191000"/>
            <a:ext cx="838200" cy="1082140"/>
          </a:xfrm>
          <a:prstGeom prst="rect">
            <a:avLst/>
          </a:prstGeom>
          <a:noFill/>
        </p:spPr>
      </p:pic>
      <p:pic>
        <p:nvPicPr>
          <p:cNvPr id="6" name="Picture 5" descr="C:\Users\Denny\AppData\Local\Microsoft\Windows\Temporary Internet Files\Content.IE5\MZ1V3E5C\MCj0424770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0" y="4191000"/>
            <a:ext cx="838200" cy="1082140"/>
          </a:xfrm>
          <a:prstGeom prst="rect">
            <a:avLst/>
          </a:prstGeom>
          <a:noFill/>
        </p:spPr>
      </p:pic>
      <p:cxnSp>
        <p:nvCxnSpPr>
          <p:cNvPr id="16" name="Straight Arrow Connector 15"/>
          <p:cNvCxnSpPr>
            <a:stCxn id="1026" idx="2"/>
          </p:cNvCxnSpPr>
          <p:nvPr/>
        </p:nvCxnSpPr>
        <p:spPr>
          <a:xfrm rot="16200000" flipH="1">
            <a:off x="4190139" y="1942240"/>
            <a:ext cx="378360" cy="43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6546" y="977901"/>
            <a:ext cx="761188" cy="777340"/>
          </a:xfrm>
          <a:prstGeom prst="rect">
            <a:avLst/>
          </a:prstGeom>
          <a:noFill/>
        </p:spPr>
      </p:pic>
      <p:cxnSp>
        <p:nvCxnSpPr>
          <p:cNvPr id="20" name="Straight Arrow Connector 19"/>
          <p:cNvCxnSpPr/>
          <p:nvPr/>
        </p:nvCxnSpPr>
        <p:spPr>
          <a:xfrm rot="5400000">
            <a:off x="4266403" y="3856833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4395785" y="3752852"/>
            <a:ext cx="2286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10800000" flipV="1">
            <a:off x="4191000" y="3733800"/>
            <a:ext cx="2286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2777 L 0.00035 0.083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-0.01528 L 0.00018 0.0361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9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12 -0.00278 L 0.12778 0.0546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" y="2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L -0.1375 0.0555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 #1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End of First Half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dcherry\Pictures\NJ\300awarenesste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1143001"/>
            <a:ext cx="2330451" cy="463501"/>
          </a:xfrm>
          <a:prstGeom prst="rect">
            <a:avLst/>
          </a:prstGeom>
          <a:noFill/>
        </p:spPr>
      </p:pic>
      <p:pic>
        <p:nvPicPr>
          <p:cNvPr id="3" name="Picture 3" descr="C:\Users\dcherry\Pictures\NJ\lagraphico_logo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1" y="1219200"/>
            <a:ext cx="2146300" cy="457200"/>
          </a:xfrm>
          <a:prstGeom prst="rect">
            <a:avLst/>
          </a:prstGeom>
          <a:noFill/>
        </p:spPr>
      </p:pic>
      <p:pic>
        <p:nvPicPr>
          <p:cNvPr id="4" name="Picture 4" descr="C:\Users\dcherry\Pictures\NJ\NC_Lg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38401" y="2057401"/>
            <a:ext cx="1895475" cy="542925"/>
          </a:xfrm>
          <a:prstGeom prst="rect">
            <a:avLst/>
          </a:prstGeom>
          <a:noFill/>
        </p:spPr>
      </p:pic>
      <p:pic>
        <p:nvPicPr>
          <p:cNvPr id="5" name="Picture 5" descr="C:\Users\dcherry\Pictures\NJ\logo2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1" y="4419601"/>
            <a:ext cx="2733676" cy="504825"/>
          </a:xfrm>
          <a:prstGeom prst="rect">
            <a:avLst/>
          </a:prstGeom>
          <a:noFill/>
        </p:spPr>
      </p:pic>
      <p:pic>
        <p:nvPicPr>
          <p:cNvPr id="6" name="Picture 6" descr="C:\Users\dcherry\Pictures\NJ\razorgator_logo[1]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01" y="1447800"/>
            <a:ext cx="2038351" cy="742950"/>
          </a:xfrm>
          <a:prstGeom prst="rect">
            <a:avLst/>
          </a:prstGeom>
          <a:noFill/>
        </p:spPr>
      </p:pic>
      <p:pic>
        <p:nvPicPr>
          <p:cNvPr id="7" name="Picture 7" descr="C:\Users\dcherry\Pictures\NJ\IGN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53200" y="5486400"/>
            <a:ext cx="914400" cy="914400"/>
          </a:xfrm>
          <a:prstGeom prst="rect">
            <a:avLst/>
          </a:prstGeom>
          <a:noFill/>
        </p:spPr>
      </p:pic>
      <p:pic>
        <p:nvPicPr>
          <p:cNvPr id="8" name="Picture 8" descr="C:\Users\dcherry\Pictures\NJ\MySpacecircle2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00600" y="2133600"/>
            <a:ext cx="933451" cy="933450"/>
          </a:xfrm>
          <a:prstGeom prst="rect">
            <a:avLst/>
          </a:prstGeom>
          <a:noFill/>
        </p:spPr>
      </p:pic>
      <p:pic>
        <p:nvPicPr>
          <p:cNvPr id="9" name="Picture 9" descr="C:\Users\dcherry\Pictures\NJ\gamespy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962400" y="4648201"/>
            <a:ext cx="1847851" cy="676275"/>
          </a:xfrm>
          <a:prstGeom prst="rect">
            <a:avLst/>
          </a:prstGeom>
          <a:noFill/>
        </p:spPr>
      </p:pic>
      <p:pic>
        <p:nvPicPr>
          <p:cNvPr id="10" name="Picture 10" descr="C:\Users\dcherry\Pictures\NJ\elink_logo.g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990601" y="3276600"/>
            <a:ext cx="1971675" cy="666750"/>
          </a:xfrm>
          <a:prstGeom prst="rect">
            <a:avLst/>
          </a:prstGeom>
          <a:noFill/>
        </p:spPr>
      </p:pic>
      <p:pic>
        <p:nvPicPr>
          <p:cNvPr id="11" name="Picture 11" descr="C:\Users\dcherry\Pictures\NJ\quest_logo.gif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324601" y="4495800"/>
            <a:ext cx="1809751" cy="323850"/>
          </a:xfrm>
          <a:prstGeom prst="rect">
            <a:avLst/>
          </a:prstGeom>
          <a:noFill/>
        </p:spPr>
      </p:pic>
      <p:pic>
        <p:nvPicPr>
          <p:cNvPr id="12" name="Picture 12" descr="C:\Users\dcherry\Pictures\NJ\SearchSQLServer.gif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581400" y="3505201"/>
            <a:ext cx="2000251" cy="314325"/>
          </a:xfrm>
          <a:prstGeom prst="rect">
            <a:avLst/>
          </a:prstGeom>
          <a:noFill/>
        </p:spPr>
      </p:pic>
      <p:pic>
        <p:nvPicPr>
          <p:cNvPr id="13" name="Picture 13" descr="C:\Users\dcherry\Pictures\NJ\odinjobs.gif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400801" y="3048000"/>
            <a:ext cx="1590675" cy="590550"/>
          </a:xfrm>
          <a:prstGeom prst="rect">
            <a:avLst/>
          </a:prstGeom>
          <a:noFill/>
        </p:spPr>
      </p:pic>
      <p:pic>
        <p:nvPicPr>
          <p:cNvPr id="14" name="Picture 15" descr="C:\Users\dcherry\Pictures\NJ\techtarget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981201" y="5410200"/>
            <a:ext cx="1047751" cy="1123950"/>
          </a:xfrm>
          <a:prstGeom prst="rect">
            <a:avLst/>
          </a:prstGeom>
          <a:noFill/>
        </p:spPr>
      </p:pic>
      <p:pic>
        <p:nvPicPr>
          <p:cNvPr id="15" name="Picture 2" descr="C:\Users\dcherry\Pictures\NJ\CP_Logo_Small_(RGB)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581401" y="5791200"/>
            <a:ext cx="2428875" cy="679450"/>
          </a:xfrm>
          <a:prstGeom prst="rect">
            <a:avLst/>
          </a:prstGeom>
          <a:noFill/>
        </p:spPr>
      </p:pic>
      <p:pic>
        <p:nvPicPr>
          <p:cNvPr id="3074" name="Picture 2" descr="C:\Users\Denny\Pictures\bds-logo.gif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33400" y="2514600"/>
            <a:ext cx="1619251" cy="514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Scaling that database bigger than ever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Denny Cherry</a:t>
            </a:r>
          </a:p>
          <a:p>
            <a:r>
              <a:rPr lang="en-US" dirty="0" smtClean="0"/>
              <a:t>Senior Database Administrator / Architect</a:t>
            </a:r>
          </a:p>
          <a:p>
            <a:r>
              <a:rPr lang="en-US" dirty="0" smtClean="0"/>
              <a:t>dcherry@awarenesstech.com</a:t>
            </a:r>
          </a:p>
          <a:p>
            <a:r>
              <a:rPr lang="en-US" dirty="0" smtClean="0"/>
              <a:t>Quest Association of SQL Server Experts</a:t>
            </a:r>
          </a:p>
          <a:p>
            <a:r>
              <a:rPr lang="en-US" dirty="0" smtClean="0"/>
              <a:t>MCSA, MCDBA, MCTS, MCITP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Full Replication Federation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Users connect to all servers</a:t>
            </a:r>
          </a:p>
          <a:p>
            <a:r>
              <a:rPr lang="en-US" dirty="0" smtClean="0"/>
              <a:t>All Servers hold all tables</a:t>
            </a:r>
          </a:p>
          <a:p>
            <a:r>
              <a:rPr lang="en-US" dirty="0" smtClean="0"/>
              <a:t>Large tables are spread across all servers</a:t>
            </a:r>
          </a:p>
          <a:p>
            <a:r>
              <a:rPr lang="en-US" dirty="0" smtClean="0"/>
              <a:t>Small tables are on every server</a:t>
            </a:r>
          </a:p>
          <a:p>
            <a:r>
              <a:rPr lang="en-US" dirty="0" smtClean="0"/>
              <a:t>Good for OLAP, horrible for OLTP</a:t>
            </a:r>
          </a:p>
          <a:p>
            <a:r>
              <a:rPr lang="en-US" dirty="0" smtClean="0"/>
              <a:t>To use with OLTP, merge replication would be needed</a:t>
            </a:r>
          </a:p>
          <a:p>
            <a:r>
              <a:rPr lang="en-US" dirty="0" smtClean="0"/>
              <a:t>No application changes needed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Full Replication Federation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 action="ppaction://hlinkfile"/>
              </a:rPr>
              <a:t>Each server contains part of the table, but access to all the tables in done through a single view.</a:t>
            </a:r>
            <a:endParaRPr lang="en-US" dirty="0" smtClean="0"/>
          </a:p>
          <a:p>
            <a:r>
              <a:rPr lang="en-US" dirty="0" smtClean="0">
                <a:hlinkClick r:id="rId3" action="ppaction://hlinkfile"/>
              </a:rPr>
              <a:t>Basic Query Structure is unchanged</a:t>
            </a:r>
            <a:endParaRPr lang="en-US" dirty="0" smtClean="0"/>
          </a:p>
          <a:p>
            <a:r>
              <a:rPr lang="en-US" dirty="0" smtClean="0">
                <a:hlinkClick r:id="rId4" action="ppaction://hlinkfile"/>
              </a:rPr>
              <a:t>More Complex Version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Denny\AppData\Local\Microsoft\Windows\Temporary Internet Files\Content.IE5\MZ1V3E5C\MCj0424770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2590800"/>
            <a:ext cx="838200" cy="1082140"/>
          </a:xfrm>
          <a:prstGeom prst="rect">
            <a:avLst/>
          </a:prstGeom>
          <a:noFill/>
        </p:spPr>
      </p:pic>
      <p:pic>
        <p:nvPicPr>
          <p:cNvPr id="4" name="Picture 3" descr="C:\Users\Denny\AppData\Local\Microsoft\Windows\Temporary Internet Files\Content.IE5\MZ1V3E5C\MCj0424770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2400" y="2590800"/>
            <a:ext cx="838200" cy="1082140"/>
          </a:xfrm>
          <a:prstGeom prst="rect">
            <a:avLst/>
          </a:prstGeom>
          <a:noFill/>
        </p:spPr>
      </p:pic>
      <p:pic>
        <p:nvPicPr>
          <p:cNvPr id="5" name="Picture 4" descr="C:\Users\Denny\AppData\Local\Microsoft\Windows\Temporary Internet Files\Content.IE5\MZ1V3E5C\MCj0424770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0" y="2590800"/>
            <a:ext cx="838200" cy="1082140"/>
          </a:xfrm>
          <a:prstGeom prst="rect">
            <a:avLst/>
          </a:prstGeom>
          <a:noFill/>
        </p:spPr>
      </p:pic>
      <p:pic>
        <p:nvPicPr>
          <p:cNvPr id="8" name="Picture 2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6546" y="977901"/>
            <a:ext cx="761188" cy="777340"/>
          </a:xfrm>
          <a:prstGeom prst="rect">
            <a:avLst/>
          </a:prstGeom>
          <a:noFill/>
        </p:spPr>
      </p:pic>
      <p:cxnSp>
        <p:nvCxnSpPr>
          <p:cNvPr id="9" name="Straight Arrow Connector 8"/>
          <p:cNvCxnSpPr/>
          <p:nvPr/>
        </p:nvCxnSpPr>
        <p:spPr>
          <a:xfrm rot="5400000">
            <a:off x="4266403" y="2256633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4495800" y="1905000"/>
            <a:ext cx="2286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10800000" flipV="1">
            <a:off x="4191000" y="2133600"/>
            <a:ext cx="2286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rot="10800000">
            <a:off x="3657600" y="3124200"/>
            <a:ext cx="22860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4724400" y="3124200"/>
            <a:ext cx="22860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4 -0.05272 L -3.05556E-6 0.020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3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21965E-6 L 0.1125 0.0943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" y="4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6 -0.04994 L -0.1375 0.0554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" y="5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-0.04583 4.44444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0.04583 4.44444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 #2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Load Balanced Federation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tables on all servers in their entirety</a:t>
            </a:r>
          </a:p>
          <a:p>
            <a:r>
              <a:rPr lang="en-US" dirty="0" smtClean="0"/>
              <a:t>All writes are on a single server, with changes replicated to rest of servers</a:t>
            </a:r>
          </a:p>
          <a:p>
            <a:r>
              <a:rPr lang="en-US" dirty="0" smtClean="0"/>
              <a:t>Good for OLTP, bad for OLAP</a:t>
            </a:r>
          </a:p>
          <a:p>
            <a:r>
              <a:rPr lang="en-US" dirty="0" smtClean="0"/>
              <a:t>Requires Application changes to use two connection strings</a:t>
            </a:r>
          </a:p>
          <a:p>
            <a:r>
              <a:rPr lang="en-US" dirty="0" smtClean="0"/>
              <a:t>Uses the most storage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Load Balanced Federation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Requires the most use of Replication</a:t>
            </a:r>
          </a:p>
          <a:p>
            <a:r>
              <a:rPr lang="en-US" dirty="0" smtClean="0"/>
              <a:t>SQL Queries are unchanged as all servers hold all data for all tables</a:t>
            </a:r>
          </a:p>
          <a:p>
            <a:r>
              <a:rPr lang="en-US" dirty="0" smtClean="0"/>
              <a:t>High speed data network required between servers due to large amount of data movement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Denny\AppData\Local\Microsoft\Windows\Temporary Internet Files\Content.IE5\MZ1V3E5C\MCj0424770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4404261"/>
            <a:ext cx="838200" cy="1082140"/>
          </a:xfrm>
          <a:prstGeom prst="rect">
            <a:avLst/>
          </a:prstGeom>
          <a:noFill/>
        </p:spPr>
      </p:pic>
      <p:pic>
        <p:nvPicPr>
          <p:cNvPr id="4" name="Picture 3" descr="C:\Users\Denny\AppData\Local\Microsoft\Windows\Temporary Internet Files\Content.IE5\MZ1V3E5C\MCj0424770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4404261"/>
            <a:ext cx="838200" cy="1082140"/>
          </a:xfrm>
          <a:prstGeom prst="rect">
            <a:avLst/>
          </a:prstGeom>
          <a:noFill/>
        </p:spPr>
      </p:pic>
      <p:pic>
        <p:nvPicPr>
          <p:cNvPr id="5" name="Picture 4" descr="C:\Users\Denny\AppData\Local\Microsoft\Windows\Temporary Internet Files\Content.IE5\MZ1V3E5C\MCj0424770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7000" y="4404261"/>
            <a:ext cx="838200" cy="1082140"/>
          </a:xfrm>
          <a:prstGeom prst="rect">
            <a:avLst/>
          </a:prstGeom>
          <a:noFill/>
        </p:spPr>
      </p:pic>
      <p:pic>
        <p:nvPicPr>
          <p:cNvPr id="8" name="Picture 2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1" y="1889661"/>
            <a:ext cx="761188" cy="777340"/>
          </a:xfrm>
          <a:prstGeom prst="rect">
            <a:avLst/>
          </a:prstGeom>
          <a:noFill/>
        </p:spPr>
      </p:pic>
      <p:pic>
        <p:nvPicPr>
          <p:cNvPr id="12" name="Picture 11" descr="C:\Users\Denny\AppData\Local\Microsoft\Windows\Temporary Internet Files\Content.IE5\MZ1V3E5C\MCj0424770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8800" y="1280061"/>
            <a:ext cx="838200" cy="1082140"/>
          </a:xfrm>
          <a:prstGeom prst="rect">
            <a:avLst/>
          </a:prstGeom>
          <a:noFill/>
        </p:spPr>
      </p:pic>
      <p:cxnSp>
        <p:nvCxnSpPr>
          <p:cNvPr id="14" name="Straight Arrow Connector 13"/>
          <p:cNvCxnSpPr/>
          <p:nvPr/>
        </p:nvCxnSpPr>
        <p:spPr>
          <a:xfrm flipV="1">
            <a:off x="3200400" y="2209800"/>
            <a:ext cx="3048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6200000" flipH="1">
            <a:off x="5829300" y="2552700"/>
            <a:ext cx="304800" cy="76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5400000">
            <a:off x="5753100" y="2476500"/>
            <a:ext cx="228600" cy="152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10800000" flipV="1">
            <a:off x="5638800" y="2438400"/>
            <a:ext cx="304800" cy="152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5400000" flipH="1" flipV="1">
            <a:off x="2857500" y="4152900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6200000" flipV="1">
            <a:off x="4724400" y="4191000"/>
            <a:ext cx="152400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6200000" flipV="1">
            <a:off x="6477000" y="4191000"/>
            <a:ext cx="152400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0.225 -0.0611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" y="-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0.0875 0.2444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" y="12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ccel="50000" decel="5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.00556 L -0.09167 0.2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12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accel="50000" decel="5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33333E-6 L -0.275 0.2555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" y="12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repeatCount="indefinite" accel="50000" decel="5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0.01666 L -0.01667 -0.1888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-10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repeatCount="indefinite" accel="50000" decel="5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67 0.01111 L -0.19167 -0.2111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11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repeatCount="indefinite" accel="50000" decel="5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0.35834 -0.2222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" y="-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 #3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Independent Servers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Great for OLTP, bad for OLAP</a:t>
            </a:r>
          </a:p>
          <a:p>
            <a:r>
              <a:rPr lang="en-US" dirty="0" smtClean="0"/>
              <a:t>Each Server holds a portion of the primary records, and all child data for those primary records</a:t>
            </a:r>
          </a:p>
          <a:p>
            <a:pPr lvl="1"/>
            <a:r>
              <a:rPr lang="en-US" dirty="0" smtClean="0"/>
              <a:t>Server1 – Accounts 1-100000</a:t>
            </a:r>
          </a:p>
          <a:p>
            <a:pPr lvl="1"/>
            <a:r>
              <a:rPr lang="en-US" dirty="0" smtClean="0"/>
              <a:t>Server2 – Accounts 100001-200000</a:t>
            </a:r>
          </a:p>
          <a:p>
            <a:pPr lvl="1"/>
            <a:r>
              <a:rPr lang="en-US" dirty="0" smtClean="0"/>
              <a:t>Server3 – Accounts 200001-300000</a:t>
            </a:r>
          </a:p>
          <a:p>
            <a:r>
              <a:rPr lang="en-US" dirty="0" smtClean="0"/>
              <a:t>Requires separate server to hold basic primary record data to identify Account Number (or other identifying number).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enny\AppData\Local\Microsoft\Windows\Temporary Internet Files\Content.IE5\PC9N0WIN\MCj0434750000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143" y="533686"/>
            <a:ext cx="2285715" cy="228571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62000" y="3276601"/>
            <a:ext cx="7696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Warning, there are 32 slides in this slide deck!!!</a:t>
            </a:r>
          </a:p>
          <a:p>
            <a:pPr algn="ctr"/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have been warned!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Independent Servers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Extremely complex connection string logic</a:t>
            </a:r>
          </a:p>
          <a:p>
            <a:r>
              <a:rPr lang="en-US" dirty="0" smtClean="0"/>
              <a:t>Application must know which connecting string to use based on Account number, or value returned from first server</a:t>
            </a:r>
          </a:p>
          <a:p>
            <a:r>
              <a:rPr lang="en-US" dirty="0" smtClean="0"/>
              <a:t>Account servers are independent</a:t>
            </a:r>
          </a:p>
          <a:p>
            <a:r>
              <a:rPr lang="en-US" dirty="0" smtClean="0"/>
              <a:t>Single server failure will only effect accounts hosted on that server</a:t>
            </a:r>
          </a:p>
          <a:p>
            <a:r>
              <a:rPr lang="en-US" dirty="0" smtClean="0"/>
              <a:t>Only federation technique which scales easily</a:t>
            </a:r>
          </a:p>
          <a:p>
            <a:r>
              <a:rPr lang="en-US" dirty="0" smtClean="0"/>
              <a:t>If data growth rate is to fast, SQL </a:t>
            </a:r>
            <a:r>
              <a:rPr lang="en-US" dirty="0" err="1" smtClean="0"/>
              <a:t>auto_stats</a:t>
            </a:r>
            <a:r>
              <a:rPr lang="en-US" dirty="0" smtClean="0"/>
              <a:t> can not keep up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Denny\AppData\Local\Microsoft\Windows\Temporary Internet Files\Content.IE5\MZ1V3E5C\MCj0424770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4404261"/>
            <a:ext cx="838200" cy="1082140"/>
          </a:xfrm>
          <a:prstGeom prst="rect">
            <a:avLst/>
          </a:prstGeom>
          <a:noFill/>
        </p:spPr>
      </p:pic>
      <p:pic>
        <p:nvPicPr>
          <p:cNvPr id="4" name="Picture 3" descr="C:\Users\Denny\AppData\Local\Microsoft\Windows\Temporary Internet Files\Content.IE5\MZ1V3E5C\MCj0424770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4404261"/>
            <a:ext cx="838200" cy="1082140"/>
          </a:xfrm>
          <a:prstGeom prst="rect">
            <a:avLst/>
          </a:prstGeom>
          <a:noFill/>
        </p:spPr>
      </p:pic>
      <p:pic>
        <p:nvPicPr>
          <p:cNvPr id="5" name="Picture 4" descr="C:\Users\Denny\AppData\Local\Microsoft\Windows\Temporary Internet Files\Content.IE5\MZ1V3E5C\MCj0424770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7000" y="4404261"/>
            <a:ext cx="838200" cy="1082140"/>
          </a:xfrm>
          <a:prstGeom prst="rect">
            <a:avLst/>
          </a:prstGeom>
          <a:noFill/>
        </p:spPr>
      </p:pic>
      <p:pic>
        <p:nvPicPr>
          <p:cNvPr id="8" name="Picture 2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1" y="1889661"/>
            <a:ext cx="761188" cy="777340"/>
          </a:xfrm>
          <a:prstGeom prst="rect">
            <a:avLst/>
          </a:prstGeom>
          <a:noFill/>
        </p:spPr>
      </p:pic>
      <p:pic>
        <p:nvPicPr>
          <p:cNvPr id="12" name="Picture 11" descr="C:\Users\Denny\AppData\Local\Microsoft\Windows\Temporary Internet Files\Content.IE5\MZ1V3E5C\MCj0424770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8800" y="1280061"/>
            <a:ext cx="838200" cy="1082140"/>
          </a:xfrm>
          <a:prstGeom prst="rect">
            <a:avLst/>
          </a:prstGeom>
          <a:noFill/>
        </p:spPr>
      </p:pic>
      <p:cxnSp>
        <p:nvCxnSpPr>
          <p:cNvPr id="17" name="Straight Arrow Connector 16"/>
          <p:cNvCxnSpPr/>
          <p:nvPr/>
        </p:nvCxnSpPr>
        <p:spPr>
          <a:xfrm flipV="1">
            <a:off x="3276600" y="2133600"/>
            <a:ext cx="304800" cy="762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5400000">
            <a:off x="2667000" y="2895600"/>
            <a:ext cx="3048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16200000" flipH="1">
            <a:off x="3124200" y="2743200"/>
            <a:ext cx="228600" cy="2286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3276600" y="2590800"/>
            <a:ext cx="304800" cy="1524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3.33333E-6 L 0.23333 -0.038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-1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1.11111E-6 L 0.33333 0.2555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" y="12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9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0.15416 0.2166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" y="10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0.01667 0.1888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Denny Cherry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228537"/>
            <a:ext cx="7854696" cy="1191064"/>
          </a:xfrm>
        </p:spPr>
        <p:txBody>
          <a:bodyPr>
            <a:normAutofit/>
          </a:bodyPr>
          <a:lstStyle/>
          <a:p>
            <a:r>
              <a:rPr lang="en-US" dirty="0" smtClean="0"/>
              <a:t>dcherry@awarenesstech.com</a:t>
            </a:r>
          </a:p>
          <a:p>
            <a:r>
              <a:rPr lang="en-US" dirty="0" smtClean="0"/>
              <a:t>http://itknowledgeexchange.techtarget.com/sql-server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4572001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Please fill out the session survey on the </a:t>
            </a:r>
            <a:r>
              <a:rPr lang="en-US" dirty="0" err="1" smtClean="0"/>
              <a:t>SoCal</a:t>
            </a:r>
            <a:r>
              <a:rPr lang="en-US" dirty="0" smtClean="0"/>
              <a:t> Code Camp website.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are we talking about?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to Federate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you have higher IO requirements than one server can handle</a:t>
            </a:r>
          </a:p>
          <a:p>
            <a:r>
              <a:rPr lang="en-US" dirty="0" smtClean="0"/>
              <a:t>When you have higher memory requirements than one server can handle</a:t>
            </a:r>
          </a:p>
          <a:p>
            <a:r>
              <a:rPr lang="en-US" dirty="0" smtClean="0"/>
              <a:t>When you have higher CPU requirements than one server can handle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Not To Federate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you don’t have to</a:t>
            </a:r>
          </a:p>
          <a:p>
            <a:r>
              <a:rPr lang="en-US" dirty="0" smtClean="0"/>
              <a:t>If you need a high availability solution</a:t>
            </a:r>
          </a:p>
          <a:p>
            <a:pPr lvl="1"/>
            <a:r>
              <a:rPr lang="en-US" dirty="0" smtClean="0"/>
              <a:t>Load Balanced Federation is the exception to some extent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Danger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Multiple single points of failure</a:t>
            </a:r>
          </a:p>
          <a:p>
            <a:r>
              <a:rPr lang="en-US" dirty="0" smtClean="0"/>
              <a:t>Once implemented, it’s hard to increase the size of the federation</a:t>
            </a:r>
          </a:p>
          <a:p>
            <a:r>
              <a:rPr lang="en-US" dirty="0" smtClean="0"/>
              <a:t>Expensive Licensing Requirements</a:t>
            </a:r>
          </a:p>
          <a:p>
            <a:r>
              <a:rPr lang="en-US" dirty="0" smtClean="0"/>
              <a:t>Each server maintains it’s own plan cache, and can have different plans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Upsides to Federations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Increased amount of buffer cache</a:t>
            </a:r>
          </a:p>
          <a:p>
            <a:r>
              <a:rPr lang="en-US" dirty="0" smtClean="0"/>
              <a:t>Increased CPU capacity</a:t>
            </a:r>
          </a:p>
          <a:p>
            <a:r>
              <a:rPr lang="en-US" dirty="0" smtClean="0"/>
              <a:t>Increased IO capacity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are the Techniques To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Pyramid Federation</a:t>
            </a:r>
          </a:p>
          <a:p>
            <a:r>
              <a:rPr lang="en-US" dirty="0" smtClean="0"/>
              <a:t>Full Replication Federation (This is the one in BOL)</a:t>
            </a:r>
          </a:p>
          <a:p>
            <a:r>
              <a:rPr lang="en-US" dirty="0" smtClean="0"/>
              <a:t>Load Balanced Federation</a:t>
            </a:r>
          </a:p>
          <a:p>
            <a:r>
              <a:rPr lang="en-US" dirty="0" smtClean="0"/>
              <a:t>Independent Servers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487</TotalTime>
  <Words>831</Words>
  <Application>Microsoft Office PowerPoint</Application>
  <PresentationFormat>On-screen Show (4:3)</PresentationFormat>
  <Paragraphs>121</Paragraphs>
  <Slides>32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Flow</vt:lpstr>
      <vt:lpstr>Scaling that database bigger than ever </vt:lpstr>
      <vt:lpstr>Slide 2</vt:lpstr>
      <vt:lpstr>Slide 3</vt:lpstr>
      <vt:lpstr>What are we talking about?</vt:lpstr>
      <vt:lpstr>When to Federate</vt:lpstr>
      <vt:lpstr>When Not To Federate</vt:lpstr>
      <vt:lpstr>Danger Points</vt:lpstr>
      <vt:lpstr>Upsides to Federations</vt:lpstr>
      <vt:lpstr>What are the Techniques To Use</vt:lpstr>
      <vt:lpstr>Setting up Distributed Views</vt:lpstr>
      <vt:lpstr>Setting up Distributed Views</vt:lpstr>
      <vt:lpstr>Setting Up Distributed Views</vt:lpstr>
      <vt:lpstr>Rules for Partitioning Columns</vt:lpstr>
      <vt:lpstr>Rules for Partitioning Columns</vt:lpstr>
      <vt:lpstr>The Pyramid Federation</vt:lpstr>
      <vt:lpstr>The Pyramid Federation</vt:lpstr>
      <vt:lpstr>Slide 17</vt:lpstr>
      <vt:lpstr>Demo #1</vt:lpstr>
      <vt:lpstr>End of First Half</vt:lpstr>
      <vt:lpstr>Scaling that database bigger than ever </vt:lpstr>
      <vt:lpstr>Full Replication Federation</vt:lpstr>
      <vt:lpstr>Full Replication Federation</vt:lpstr>
      <vt:lpstr>Slide 23</vt:lpstr>
      <vt:lpstr>Demo #2</vt:lpstr>
      <vt:lpstr>Load Balanced Federation</vt:lpstr>
      <vt:lpstr>Load Balanced Federation</vt:lpstr>
      <vt:lpstr>Slide 27</vt:lpstr>
      <vt:lpstr>Demo #3</vt:lpstr>
      <vt:lpstr>Independent Servers</vt:lpstr>
      <vt:lpstr>Independent Servers</vt:lpstr>
      <vt:lpstr>Slide 31</vt:lpstr>
      <vt:lpstr>Denny Cherry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Scaling that database bigger than ever </dc:title>
  <dc:creator>Denny</dc:creator>
  <cp:lastModifiedBy>Denny</cp:lastModifiedBy>
  <cp:revision>57</cp:revision>
  <dcterms:created xsi:type="dcterms:W3CDTF">2008-08-19T20:35:11Z</dcterms:created>
  <dcterms:modified xsi:type="dcterms:W3CDTF">2008-10-25T05:24:06Z</dcterms:modified>
</cp:coreProperties>
</file>